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4043" r:id="rId2"/>
    <p:sldId id="4285" r:id="rId3"/>
    <p:sldId id="4291" r:id="rId4"/>
    <p:sldId id="4293" r:id="rId5"/>
    <p:sldId id="4294" r:id="rId6"/>
    <p:sldId id="4286" r:id="rId7"/>
    <p:sldId id="4292" r:id="rId8"/>
    <p:sldId id="4290" r:id="rId9"/>
    <p:sldId id="4246" r:id="rId10"/>
    <p:sldId id="4297" r:id="rId11"/>
    <p:sldId id="4299" r:id="rId12"/>
    <p:sldId id="4300" r:id="rId13"/>
    <p:sldId id="4301" r:id="rId14"/>
    <p:sldId id="4298" r:id="rId15"/>
    <p:sldId id="4302" r:id="rId16"/>
    <p:sldId id="4303" r:id="rId17"/>
    <p:sldId id="4304" r:id="rId18"/>
    <p:sldId id="4305" r:id="rId19"/>
    <p:sldId id="4306" r:id="rId20"/>
    <p:sldId id="4307" r:id="rId21"/>
    <p:sldId id="4308" r:id="rId22"/>
    <p:sldId id="4309" r:id="rId23"/>
    <p:sldId id="4310" r:id="rId24"/>
    <p:sldId id="4311" r:id="rId25"/>
    <p:sldId id="4319" r:id="rId26"/>
    <p:sldId id="4312" r:id="rId27"/>
    <p:sldId id="4313" r:id="rId28"/>
    <p:sldId id="4314" r:id="rId29"/>
    <p:sldId id="4315" r:id="rId30"/>
    <p:sldId id="4316" r:id="rId31"/>
    <p:sldId id="4317" r:id="rId32"/>
    <p:sldId id="4318" r:id="rId33"/>
    <p:sldId id="4321" r:id="rId34"/>
    <p:sldId id="4320" r:id="rId35"/>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Irish" initials="EI" lastIdx="3" clrIdx="0">
    <p:extLst>
      <p:ext uri="{19B8F6BF-5375-455C-9EA6-DF929625EA0E}">
        <p15:presenceInfo xmlns:p15="http://schemas.microsoft.com/office/powerpoint/2012/main" userId="097da01e8823f2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CC00"/>
    <a:srgbClr val="FF0066"/>
    <a:srgbClr val="33CC33"/>
    <a:srgbClr val="FF3399"/>
    <a:srgbClr val="7030A0"/>
    <a:srgbClr val="FFFFFF"/>
    <a:srgbClr val="B2B2B2"/>
    <a:srgbClr val="C0C0C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9E3A1-4176-422C-81B1-3F60520024DF}" v="3" dt="2023-07-05T22:45:18.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683" autoAdjust="0"/>
  </p:normalViewPr>
  <p:slideViewPr>
    <p:cSldViewPr snapToGrid="0">
      <p:cViewPr>
        <p:scale>
          <a:sx n="70" d="100"/>
          <a:sy n="70" d="100"/>
        </p:scale>
        <p:origin x="1104" y="82"/>
      </p:cViewPr>
      <p:guideLst>
        <p:guide orient="horz" pos="2160"/>
        <p:guide pos="3840"/>
      </p:guideLst>
    </p:cSldViewPr>
  </p:slideViewPr>
  <p:outlineViewPr>
    <p:cViewPr>
      <p:scale>
        <a:sx n="33" d="100"/>
        <a:sy n="33" d="100"/>
      </p:scale>
      <p:origin x="0" y="-4771"/>
    </p:cViewPr>
  </p:outlineViewPr>
  <p:notesTextViewPr>
    <p:cViewPr>
      <p:scale>
        <a:sx n="3" d="2"/>
        <a:sy n="3" d="2"/>
      </p:scale>
      <p:origin x="0" y="0"/>
    </p:cViewPr>
  </p:notesTextViewPr>
  <p:notesViewPr>
    <p:cSldViewPr snapToGrid="0">
      <p:cViewPr varScale="1">
        <p:scale>
          <a:sx n="64" d="100"/>
          <a:sy n="64" d="100"/>
        </p:scale>
        <p:origin x="3192"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5459E3A1-4176-422C-81B1-3F60520024DF}"/>
    <pc:docChg chg="addSld delSld modSld">
      <pc:chgData name="Edward Irish" userId="097da01e8823f29e" providerId="LiveId" clId="{5459E3A1-4176-422C-81B1-3F60520024DF}" dt="2023-07-06T10:22:08.117" v="14" actId="6549"/>
      <pc:docMkLst>
        <pc:docMk/>
      </pc:docMkLst>
      <pc:sldChg chg="del">
        <pc:chgData name="Edward Irish" userId="097da01e8823f29e" providerId="LiveId" clId="{5459E3A1-4176-422C-81B1-3F60520024DF}" dt="2023-07-05T15:12:38.646" v="5" actId="47"/>
        <pc:sldMkLst>
          <pc:docMk/>
          <pc:sldMk cId="1374591936" sldId="284"/>
        </pc:sldMkLst>
      </pc:sldChg>
      <pc:sldChg chg="del">
        <pc:chgData name="Edward Irish" userId="097da01e8823f29e" providerId="LiveId" clId="{5459E3A1-4176-422C-81B1-3F60520024DF}" dt="2023-07-05T15:11:15.165" v="1" actId="47"/>
        <pc:sldMkLst>
          <pc:docMk/>
          <pc:sldMk cId="3635317548" sldId="1323"/>
        </pc:sldMkLst>
      </pc:sldChg>
      <pc:sldChg chg="del">
        <pc:chgData name="Edward Irish" userId="097da01e8823f29e" providerId="LiveId" clId="{5459E3A1-4176-422C-81B1-3F60520024DF}" dt="2023-07-05T15:11:15.165" v="1" actId="47"/>
        <pc:sldMkLst>
          <pc:docMk/>
          <pc:sldMk cId="3320494244" sldId="1328"/>
        </pc:sldMkLst>
      </pc:sldChg>
      <pc:sldChg chg="del">
        <pc:chgData name="Edward Irish" userId="097da01e8823f29e" providerId="LiveId" clId="{5459E3A1-4176-422C-81B1-3F60520024DF}" dt="2023-07-05T15:11:15.165" v="1" actId="47"/>
        <pc:sldMkLst>
          <pc:docMk/>
          <pc:sldMk cId="380647807" sldId="1330"/>
        </pc:sldMkLst>
      </pc:sldChg>
      <pc:sldChg chg="del">
        <pc:chgData name="Edward Irish" userId="097da01e8823f29e" providerId="LiveId" clId="{5459E3A1-4176-422C-81B1-3F60520024DF}" dt="2023-07-05T15:11:17.901" v="2" actId="47"/>
        <pc:sldMkLst>
          <pc:docMk/>
          <pc:sldMk cId="3091448396" sldId="2428"/>
        </pc:sldMkLst>
      </pc:sldChg>
      <pc:sldChg chg="del">
        <pc:chgData name="Edward Irish" userId="097da01e8823f29e" providerId="LiveId" clId="{5459E3A1-4176-422C-81B1-3F60520024DF}" dt="2023-07-05T15:11:20.422" v="3" actId="47"/>
        <pc:sldMkLst>
          <pc:docMk/>
          <pc:sldMk cId="3261867689" sldId="3720"/>
        </pc:sldMkLst>
      </pc:sldChg>
      <pc:sldChg chg="del">
        <pc:chgData name="Edward Irish" userId="097da01e8823f29e" providerId="LiveId" clId="{5459E3A1-4176-422C-81B1-3F60520024DF}" dt="2023-07-05T15:11:15.165" v="1" actId="47"/>
        <pc:sldMkLst>
          <pc:docMk/>
          <pc:sldMk cId="598763245" sldId="3910"/>
        </pc:sldMkLst>
      </pc:sldChg>
      <pc:sldChg chg="del">
        <pc:chgData name="Edward Irish" userId="097da01e8823f29e" providerId="LiveId" clId="{5459E3A1-4176-422C-81B1-3F60520024DF}" dt="2023-07-05T15:11:15.165" v="1" actId="47"/>
        <pc:sldMkLst>
          <pc:docMk/>
          <pc:sldMk cId="4139585622" sldId="3911"/>
        </pc:sldMkLst>
      </pc:sldChg>
      <pc:sldChg chg="add">
        <pc:chgData name="Edward Irish" userId="097da01e8823f29e" providerId="LiveId" clId="{5459E3A1-4176-422C-81B1-3F60520024DF}" dt="2023-07-05T15:12:35.619" v="4"/>
        <pc:sldMkLst>
          <pc:docMk/>
          <pc:sldMk cId="2616616394" sldId="4043"/>
        </pc:sldMkLst>
      </pc:sldChg>
      <pc:sldChg chg="del">
        <pc:chgData name="Edward Irish" userId="097da01e8823f29e" providerId="LiveId" clId="{5459E3A1-4176-422C-81B1-3F60520024DF}" dt="2023-07-05T15:12:45.712" v="6" actId="47"/>
        <pc:sldMkLst>
          <pc:docMk/>
          <pc:sldMk cId="984175798" sldId="4159"/>
        </pc:sldMkLst>
      </pc:sldChg>
      <pc:sldChg chg="del">
        <pc:chgData name="Edward Irish" userId="097da01e8823f29e" providerId="LiveId" clId="{5459E3A1-4176-422C-81B1-3F60520024DF}" dt="2023-07-05T15:10:13.194" v="0" actId="47"/>
        <pc:sldMkLst>
          <pc:docMk/>
          <pc:sldMk cId="2433639208" sldId="4207"/>
        </pc:sldMkLst>
      </pc:sldChg>
      <pc:sldChg chg="del">
        <pc:chgData name="Edward Irish" userId="097da01e8823f29e" providerId="LiveId" clId="{5459E3A1-4176-422C-81B1-3F60520024DF}" dt="2023-07-05T15:10:13.194" v="0" actId="47"/>
        <pc:sldMkLst>
          <pc:docMk/>
          <pc:sldMk cId="1970235102" sldId="4287"/>
        </pc:sldMkLst>
      </pc:sldChg>
      <pc:sldChg chg="del">
        <pc:chgData name="Edward Irish" userId="097da01e8823f29e" providerId="LiveId" clId="{5459E3A1-4176-422C-81B1-3F60520024DF}" dt="2023-07-05T15:10:13.194" v="0" actId="47"/>
        <pc:sldMkLst>
          <pc:docMk/>
          <pc:sldMk cId="3426924910" sldId="4288"/>
        </pc:sldMkLst>
      </pc:sldChg>
      <pc:sldChg chg="del">
        <pc:chgData name="Edward Irish" userId="097da01e8823f29e" providerId="LiveId" clId="{5459E3A1-4176-422C-81B1-3F60520024DF}" dt="2023-07-05T15:10:13.194" v="0" actId="47"/>
        <pc:sldMkLst>
          <pc:docMk/>
          <pc:sldMk cId="1209047051" sldId="4289"/>
        </pc:sldMkLst>
      </pc:sldChg>
      <pc:sldChg chg="del">
        <pc:chgData name="Edward Irish" userId="097da01e8823f29e" providerId="LiveId" clId="{5459E3A1-4176-422C-81B1-3F60520024DF}" dt="2023-07-05T15:14:01.175" v="7" actId="2696"/>
        <pc:sldMkLst>
          <pc:docMk/>
          <pc:sldMk cId="3809278282" sldId="4295"/>
        </pc:sldMkLst>
      </pc:sldChg>
      <pc:sldChg chg="modSp mod">
        <pc:chgData name="Edward Irish" userId="097da01e8823f29e" providerId="LiveId" clId="{5459E3A1-4176-422C-81B1-3F60520024DF}" dt="2023-07-06T10:21:07.316" v="11" actId="2711"/>
        <pc:sldMkLst>
          <pc:docMk/>
          <pc:sldMk cId="4010339585" sldId="4299"/>
        </pc:sldMkLst>
        <pc:spChg chg="mod">
          <ac:chgData name="Edward Irish" userId="097da01e8823f29e" providerId="LiveId" clId="{5459E3A1-4176-422C-81B1-3F60520024DF}" dt="2023-07-06T10:21:07.316" v="11" actId="2711"/>
          <ac:spMkLst>
            <pc:docMk/>
            <pc:sldMk cId="4010339585" sldId="4299"/>
            <ac:spMk id="5" creationId="{38A6D143-4CDF-4815-8579-A733CD8E3A77}"/>
          </ac:spMkLst>
        </pc:spChg>
      </pc:sldChg>
      <pc:sldChg chg="modSp mod">
        <pc:chgData name="Edward Irish" userId="097da01e8823f29e" providerId="LiveId" clId="{5459E3A1-4176-422C-81B1-3F60520024DF}" dt="2023-07-06T10:21:14.315" v="12" actId="2711"/>
        <pc:sldMkLst>
          <pc:docMk/>
          <pc:sldMk cId="2600019644" sldId="4300"/>
        </pc:sldMkLst>
        <pc:spChg chg="mod">
          <ac:chgData name="Edward Irish" userId="097da01e8823f29e" providerId="LiveId" clId="{5459E3A1-4176-422C-81B1-3F60520024DF}" dt="2023-07-06T10:21:14.315" v="12" actId="2711"/>
          <ac:spMkLst>
            <pc:docMk/>
            <pc:sldMk cId="2600019644" sldId="4300"/>
            <ac:spMk id="5" creationId="{38A6D143-4CDF-4815-8579-A733CD8E3A77}"/>
          </ac:spMkLst>
        </pc:spChg>
      </pc:sldChg>
      <pc:sldChg chg="modSp mod">
        <pc:chgData name="Edward Irish" userId="097da01e8823f29e" providerId="LiveId" clId="{5459E3A1-4176-422C-81B1-3F60520024DF}" dt="2023-07-06T10:21:20.145" v="13" actId="2711"/>
        <pc:sldMkLst>
          <pc:docMk/>
          <pc:sldMk cId="3495983625" sldId="4301"/>
        </pc:sldMkLst>
        <pc:spChg chg="mod">
          <ac:chgData name="Edward Irish" userId="097da01e8823f29e" providerId="LiveId" clId="{5459E3A1-4176-422C-81B1-3F60520024DF}" dt="2023-07-06T10:21:20.145" v="13" actId="2711"/>
          <ac:spMkLst>
            <pc:docMk/>
            <pc:sldMk cId="3495983625" sldId="4301"/>
            <ac:spMk id="5" creationId="{38A6D143-4CDF-4815-8579-A733CD8E3A77}"/>
          </ac:spMkLst>
        </pc:spChg>
      </pc:sldChg>
      <pc:sldChg chg="modSp mod">
        <pc:chgData name="Edward Irish" userId="097da01e8823f29e" providerId="LiveId" clId="{5459E3A1-4176-422C-81B1-3F60520024DF}" dt="2023-07-05T22:43:31.774" v="8" actId="14100"/>
        <pc:sldMkLst>
          <pc:docMk/>
          <pc:sldMk cId="2656767164" sldId="4309"/>
        </pc:sldMkLst>
        <pc:spChg chg="mod">
          <ac:chgData name="Edward Irish" userId="097da01e8823f29e" providerId="LiveId" clId="{5459E3A1-4176-422C-81B1-3F60520024DF}" dt="2023-07-05T22:43:31.774" v="8" actId="14100"/>
          <ac:spMkLst>
            <pc:docMk/>
            <pc:sldMk cId="2656767164" sldId="4309"/>
            <ac:spMk id="3" creationId="{C9EC660E-1709-455B-A1EF-75F4973E5400}"/>
          </ac:spMkLst>
        </pc:spChg>
      </pc:sldChg>
      <pc:sldChg chg="modSp mod">
        <pc:chgData name="Edward Irish" userId="097da01e8823f29e" providerId="LiveId" clId="{5459E3A1-4176-422C-81B1-3F60520024DF}" dt="2023-07-06T10:22:08.117" v="14" actId="6549"/>
        <pc:sldMkLst>
          <pc:docMk/>
          <pc:sldMk cId="4058829704" sldId="4313"/>
        </pc:sldMkLst>
        <pc:spChg chg="mod">
          <ac:chgData name="Edward Irish" userId="097da01e8823f29e" providerId="LiveId" clId="{5459E3A1-4176-422C-81B1-3F60520024DF}" dt="2023-07-06T10:22:08.117" v="14" actId="6549"/>
          <ac:spMkLst>
            <pc:docMk/>
            <pc:sldMk cId="4058829704" sldId="4313"/>
            <ac:spMk id="3" creationId="{C9EC660E-1709-455B-A1EF-75F4973E5400}"/>
          </ac:spMkLst>
        </pc:spChg>
      </pc:sldChg>
      <pc:sldChg chg="delSp add setBg delDesignElem">
        <pc:chgData name="Edward Irish" userId="097da01e8823f29e" providerId="LiveId" clId="{5459E3A1-4176-422C-81B1-3F60520024DF}" dt="2023-07-05T22:45:18.693" v="10"/>
        <pc:sldMkLst>
          <pc:docMk/>
          <pc:sldMk cId="1205987382" sldId="4321"/>
        </pc:sldMkLst>
        <pc:spChg chg="del">
          <ac:chgData name="Edward Irish" userId="097da01e8823f29e" providerId="LiveId" clId="{5459E3A1-4176-422C-81B1-3F60520024DF}" dt="2023-07-05T22:45:18.693" v="10"/>
          <ac:spMkLst>
            <pc:docMk/>
            <pc:sldMk cId="1205987382" sldId="4321"/>
            <ac:spMk id="2057" creationId="{216BB327-7AA9-4EC5-815F-9D8E6BC53E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99E0A057-E3C7-4A31-B872-842444A74980}" type="datetimeFigureOut">
              <a:rPr lang="en-US" smtClean="0"/>
              <a:t>7/5/2023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2A43ACC-CEA1-4E9F-813F-CE7C2ED7536F}" type="slidenum">
              <a:rPr lang="en-US" smtClean="0"/>
              <a:t>‹#›</a:t>
            </a:fld>
            <a:endParaRPr lang="en-US"/>
          </a:p>
        </p:txBody>
      </p:sp>
    </p:spTree>
    <p:extLst>
      <p:ext uri="{BB962C8B-B14F-4D97-AF65-F5344CB8AC3E}">
        <p14:creationId xmlns:p14="http://schemas.microsoft.com/office/powerpoint/2010/main" val="100628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11</a:t>
            </a:fld>
            <a:endParaRPr lang="en-US"/>
          </a:p>
        </p:txBody>
      </p:sp>
    </p:spTree>
    <p:extLst>
      <p:ext uri="{BB962C8B-B14F-4D97-AF65-F5344CB8AC3E}">
        <p14:creationId xmlns:p14="http://schemas.microsoft.com/office/powerpoint/2010/main" val="179953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12</a:t>
            </a:fld>
            <a:endParaRPr lang="en-US"/>
          </a:p>
        </p:txBody>
      </p:sp>
    </p:spTree>
    <p:extLst>
      <p:ext uri="{BB962C8B-B14F-4D97-AF65-F5344CB8AC3E}">
        <p14:creationId xmlns:p14="http://schemas.microsoft.com/office/powerpoint/2010/main" val="222897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13</a:t>
            </a:fld>
            <a:endParaRPr lang="en-US"/>
          </a:p>
        </p:txBody>
      </p:sp>
    </p:spTree>
    <p:extLst>
      <p:ext uri="{BB962C8B-B14F-4D97-AF65-F5344CB8AC3E}">
        <p14:creationId xmlns:p14="http://schemas.microsoft.com/office/powerpoint/2010/main" val="212647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29</a:t>
            </a:fld>
            <a:endParaRPr lang="en-US"/>
          </a:p>
        </p:txBody>
      </p:sp>
    </p:spTree>
    <p:extLst>
      <p:ext uri="{BB962C8B-B14F-4D97-AF65-F5344CB8AC3E}">
        <p14:creationId xmlns:p14="http://schemas.microsoft.com/office/powerpoint/2010/main" val="143900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30</a:t>
            </a:fld>
            <a:endParaRPr lang="en-US"/>
          </a:p>
        </p:txBody>
      </p:sp>
    </p:spTree>
    <p:extLst>
      <p:ext uri="{BB962C8B-B14F-4D97-AF65-F5344CB8AC3E}">
        <p14:creationId xmlns:p14="http://schemas.microsoft.com/office/powerpoint/2010/main" val="118489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31</a:t>
            </a:fld>
            <a:endParaRPr lang="en-US"/>
          </a:p>
        </p:txBody>
      </p:sp>
    </p:spTree>
    <p:extLst>
      <p:ext uri="{BB962C8B-B14F-4D97-AF65-F5344CB8AC3E}">
        <p14:creationId xmlns:p14="http://schemas.microsoft.com/office/powerpoint/2010/main" val="107774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32</a:t>
            </a:fld>
            <a:endParaRPr lang="en-US"/>
          </a:p>
        </p:txBody>
      </p:sp>
    </p:spTree>
    <p:extLst>
      <p:ext uri="{BB962C8B-B14F-4D97-AF65-F5344CB8AC3E}">
        <p14:creationId xmlns:p14="http://schemas.microsoft.com/office/powerpoint/2010/main" val="214586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0B5F40-30E9-41A0-BD3C-A3576B05BE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58565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53632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362490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88395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B5F40-30E9-41A0-BD3C-A3576B05BE46}"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48305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0B5F40-30E9-41A0-BD3C-A3576B05BE46}"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61592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0B5F40-30E9-41A0-BD3C-A3576B05BE46}" type="datetimeFigureOut">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15074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0B5F40-30E9-41A0-BD3C-A3576B05BE46}" type="datetimeFigureOut">
              <a:rPr lang="en-US" smtClean="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66904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B5F40-30E9-41A0-BD3C-A3576B05BE46}" type="datetimeFigureOut">
              <a:rPr lang="en-US" smtClean="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59278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B5F40-30E9-41A0-BD3C-A3576B05BE46}"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409054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B5F40-30E9-41A0-BD3C-A3576B05BE46}"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49589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B5F40-30E9-41A0-BD3C-A3576B05BE46}" type="datetimeFigureOut">
              <a:rPr lang="en-US" smtClean="0"/>
              <a:t>7/5/2023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8B548-6F6D-4236-99CC-E7451F8BE5EF}" type="slidenum">
              <a:rPr lang="en-US" smtClean="0"/>
              <a:t>‹#›</a:t>
            </a:fld>
            <a:endParaRPr lang="en-US"/>
          </a:p>
        </p:txBody>
      </p:sp>
    </p:spTree>
    <p:extLst>
      <p:ext uri="{BB962C8B-B14F-4D97-AF65-F5344CB8AC3E}">
        <p14:creationId xmlns:p14="http://schemas.microsoft.com/office/powerpoint/2010/main" val="22140850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10;&#10;Description automatically generated">
            <a:extLst>
              <a:ext uri="{FF2B5EF4-FFF2-40B4-BE49-F238E27FC236}">
                <a16:creationId xmlns:a16="http://schemas.microsoft.com/office/drawing/2014/main" id="{4A8A205E-19D6-4EAF-8204-6D68233D1269}"/>
              </a:ext>
            </a:extLst>
          </p:cNvPr>
          <p:cNvPicPr>
            <a:picLocks noChangeAspect="1"/>
          </p:cNvPicPr>
          <p:nvPr/>
        </p:nvPicPr>
        <p:blipFill rotWithShape="1">
          <a:blip r:embed="rId2">
            <a:extLst>
              <a:ext uri="{28A0092B-C50C-407E-A947-70E740481C1C}">
                <a14:useLocalDpi xmlns:a14="http://schemas.microsoft.com/office/drawing/2010/main" val="0"/>
              </a:ext>
            </a:extLst>
          </a:blip>
          <a:srcRect t="12349" r="-1" b="-1"/>
          <a:stretch/>
        </p:blipFill>
        <p:spPr>
          <a:xfrm>
            <a:off x="278448" y="286533"/>
            <a:ext cx="11653765" cy="6284934"/>
          </a:xfrm>
          <a:prstGeom prst="rect">
            <a:avLst/>
          </a:prstGeom>
          <a:ln w="57150">
            <a:solidFill>
              <a:schemeClr val="tx1"/>
            </a:solidFill>
          </a:ln>
        </p:spPr>
      </p:pic>
      <p:sp>
        <p:nvSpPr>
          <p:cNvPr id="5" name="TextBox 4">
            <a:extLst>
              <a:ext uri="{FF2B5EF4-FFF2-40B4-BE49-F238E27FC236}">
                <a16:creationId xmlns:a16="http://schemas.microsoft.com/office/drawing/2014/main" id="{1EAF29CD-4431-45CC-A2E5-122130577A41}"/>
              </a:ext>
            </a:extLst>
          </p:cNvPr>
          <p:cNvSpPr txBox="1"/>
          <p:nvPr/>
        </p:nvSpPr>
        <p:spPr>
          <a:xfrm>
            <a:off x="1623527" y="264202"/>
            <a:ext cx="10290024" cy="218041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solidFill>
                  <a:schemeClr val="bg1"/>
                </a:solidFill>
                <a:effectLst>
                  <a:outerShdw blurRad="38100" dist="38100" dir="2700000" algn="tl">
                    <a:srgbClr val="000000">
                      <a:alpha val="43137"/>
                    </a:srgbClr>
                  </a:outerShdw>
                </a:effectLst>
                <a:ea typeface="+mj-ea"/>
                <a:cs typeface="+mj-cs"/>
              </a:rPr>
              <a:t>Senior Bible Study Ministry</a:t>
            </a:r>
          </a:p>
        </p:txBody>
      </p:sp>
      <p:grpSp>
        <p:nvGrpSpPr>
          <p:cNvPr id="6" name="Group 5">
            <a:extLst>
              <a:ext uri="{FF2B5EF4-FFF2-40B4-BE49-F238E27FC236}">
                <a16:creationId xmlns:a16="http://schemas.microsoft.com/office/drawing/2014/main" id="{A84B7044-EBCB-488E-887E-58BEB8F68076}"/>
              </a:ext>
            </a:extLst>
          </p:cNvPr>
          <p:cNvGrpSpPr/>
          <p:nvPr/>
        </p:nvGrpSpPr>
        <p:grpSpPr>
          <a:xfrm>
            <a:off x="696321" y="1034384"/>
            <a:ext cx="1824938" cy="3439962"/>
            <a:chOff x="792345" y="430702"/>
            <a:chExt cx="1824938" cy="3439962"/>
          </a:xfrm>
          <a:noFill/>
          <a:effectLst>
            <a:glow rad="228600">
              <a:schemeClr val="accent6">
                <a:satMod val="175000"/>
                <a:alpha val="40000"/>
              </a:schemeClr>
            </a:glow>
          </a:effectLst>
          <a:scene3d>
            <a:camera prst="orthographicFront">
              <a:rot lat="0" lon="0" rev="0"/>
            </a:camera>
            <a:lightRig rig="balanced" dir="t">
              <a:rot lat="0" lon="0" rev="8700000"/>
            </a:lightRig>
          </a:scene3d>
        </p:grpSpPr>
        <p:sp>
          <p:nvSpPr>
            <p:cNvPr id="7" name="Rectangle 6">
              <a:extLst>
                <a:ext uri="{FF2B5EF4-FFF2-40B4-BE49-F238E27FC236}">
                  <a16:creationId xmlns:a16="http://schemas.microsoft.com/office/drawing/2014/main" id="{48FBC5EF-A3A9-452A-B57B-4450F72E6530}"/>
                </a:ext>
              </a:extLst>
            </p:cNvPr>
            <p:cNvSpPr/>
            <p:nvPr/>
          </p:nvSpPr>
          <p:spPr>
            <a:xfrm>
              <a:off x="792345" y="1198486"/>
              <a:ext cx="1824938" cy="44587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FC6212-0BFF-48A5-AA72-3B2F679657BD}"/>
                </a:ext>
              </a:extLst>
            </p:cNvPr>
            <p:cNvSpPr/>
            <p:nvPr/>
          </p:nvSpPr>
          <p:spPr>
            <a:xfrm>
              <a:off x="1491877" y="430702"/>
              <a:ext cx="465382" cy="3439962"/>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2B1C2B2-1922-52D4-B144-F48FF20F3CBE}"/>
              </a:ext>
            </a:extLst>
          </p:cNvPr>
          <p:cNvSpPr txBox="1"/>
          <p:nvPr/>
        </p:nvSpPr>
        <p:spPr>
          <a:xfrm>
            <a:off x="3056807" y="5901910"/>
            <a:ext cx="6105832" cy="461665"/>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rPr>
              <a:t>https://www.seniorbiblestudies.org/</a:t>
            </a:r>
          </a:p>
        </p:txBody>
      </p:sp>
    </p:spTree>
    <p:extLst>
      <p:ext uri="{BB962C8B-B14F-4D97-AF65-F5344CB8AC3E}">
        <p14:creationId xmlns:p14="http://schemas.microsoft.com/office/powerpoint/2010/main" val="261661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This genealogy attests to Jesus’ fulfillment of Old Testament prophecies</a:t>
            </a:r>
          </a:p>
          <a:p>
            <a:r>
              <a:rPr lang="en-US" sz="3600" dirty="0"/>
              <a:t>Genealogies also demonstrate the detail-oriented nature of God &amp; His interest in individuals</a:t>
            </a:r>
          </a:p>
          <a:p>
            <a:r>
              <a:rPr lang="en-US" sz="3600" dirty="0"/>
              <a:t>Old Testament genealogies form an authentic record of the continuing fulfillment of God’s promises through the Israelites</a:t>
            </a:r>
          </a:p>
          <a:p>
            <a:pPr marL="0" indent="0">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Genealogy of Jesus</a:t>
            </a:r>
          </a:p>
        </p:txBody>
      </p:sp>
    </p:spTree>
    <p:extLst>
      <p:ext uri="{BB962C8B-B14F-4D97-AF65-F5344CB8AC3E}">
        <p14:creationId xmlns:p14="http://schemas.microsoft.com/office/powerpoint/2010/main" val="297441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1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914861"/>
            <a:ext cx="11228438" cy="4576390"/>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18 This is how the </a:t>
            </a:r>
            <a:r>
              <a:rPr lang="en-US" sz="3600" b="1" i="1" u="sng" dirty="0">
                <a:latin typeface="Times New Roman" panose="02020603050405020304" pitchFamily="18" charset="0"/>
                <a:cs typeface="Times New Roman" panose="02020603050405020304" pitchFamily="18" charset="0"/>
              </a:rPr>
              <a:t>birth of Jesus the Messiah </a:t>
            </a:r>
            <a:r>
              <a:rPr lang="en-US" sz="3600" b="1" i="1" dirty="0">
                <a:latin typeface="Times New Roman" panose="02020603050405020304" pitchFamily="18" charset="0"/>
                <a:cs typeface="Times New Roman" panose="02020603050405020304" pitchFamily="18" charset="0"/>
              </a:rPr>
              <a:t>came about: His mother </a:t>
            </a:r>
            <a:r>
              <a:rPr lang="en-US" sz="3600" b="1" i="1" u="sng" dirty="0">
                <a:latin typeface="Times New Roman" panose="02020603050405020304" pitchFamily="18" charset="0"/>
                <a:cs typeface="Times New Roman" panose="02020603050405020304" pitchFamily="18" charset="0"/>
              </a:rPr>
              <a:t>Mary</a:t>
            </a:r>
            <a:r>
              <a:rPr lang="en-US" sz="3600" b="1" i="1" dirty="0">
                <a:latin typeface="Times New Roman" panose="02020603050405020304" pitchFamily="18" charset="0"/>
                <a:cs typeface="Times New Roman" panose="02020603050405020304" pitchFamily="18" charset="0"/>
              </a:rPr>
              <a:t> was pledged to be married to </a:t>
            </a:r>
            <a:r>
              <a:rPr lang="en-US" sz="3600" b="1" i="1" u="sng" dirty="0">
                <a:latin typeface="Times New Roman" panose="02020603050405020304" pitchFamily="18" charset="0"/>
                <a:cs typeface="Times New Roman" panose="02020603050405020304" pitchFamily="18" charset="0"/>
              </a:rPr>
              <a:t>Joseph</a:t>
            </a:r>
            <a:r>
              <a:rPr lang="en-US" sz="3600" b="1" i="1" dirty="0">
                <a:latin typeface="Times New Roman" panose="02020603050405020304" pitchFamily="18" charset="0"/>
                <a:cs typeface="Times New Roman" panose="02020603050405020304" pitchFamily="18" charset="0"/>
              </a:rPr>
              <a:t>, but before they came together, she was found to be pregnant through the Holy Spirit. 19 Because </a:t>
            </a:r>
            <a:r>
              <a:rPr lang="en-US" sz="3600" b="1" i="1" u="sng" dirty="0">
                <a:latin typeface="Times New Roman" panose="02020603050405020304" pitchFamily="18" charset="0"/>
                <a:cs typeface="Times New Roman" panose="02020603050405020304" pitchFamily="18" charset="0"/>
              </a:rPr>
              <a:t>Joseph</a:t>
            </a:r>
            <a:r>
              <a:rPr lang="en-US" sz="3600" b="1" i="1" dirty="0">
                <a:latin typeface="Times New Roman" panose="02020603050405020304" pitchFamily="18" charset="0"/>
                <a:cs typeface="Times New Roman" panose="02020603050405020304" pitchFamily="18" charset="0"/>
              </a:rPr>
              <a:t> her husband was faithful to the law, and yet did not want to expose her to public disgrace, he had in mind to divorce her quietly. </a:t>
            </a:r>
          </a:p>
        </p:txBody>
      </p:sp>
    </p:spTree>
    <p:extLst>
      <p:ext uri="{BB962C8B-B14F-4D97-AF65-F5344CB8AC3E}">
        <p14:creationId xmlns:p14="http://schemas.microsoft.com/office/powerpoint/2010/main" val="401033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1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914861"/>
            <a:ext cx="11228438" cy="4576390"/>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20 But after he had considered this, an angel of the Lord appeared to him in a dream and said, “</a:t>
            </a:r>
            <a:r>
              <a:rPr lang="en-US" sz="3600" b="1" i="1" u="sng" dirty="0">
                <a:latin typeface="Times New Roman" panose="02020603050405020304" pitchFamily="18" charset="0"/>
                <a:cs typeface="Times New Roman" panose="02020603050405020304" pitchFamily="18" charset="0"/>
              </a:rPr>
              <a:t>Joseph</a:t>
            </a:r>
            <a:r>
              <a:rPr lang="en-US" sz="3600" b="1" i="1" dirty="0">
                <a:latin typeface="Times New Roman" panose="02020603050405020304" pitchFamily="18" charset="0"/>
                <a:cs typeface="Times New Roman" panose="02020603050405020304" pitchFamily="18" charset="0"/>
              </a:rPr>
              <a:t> son of David, do not be afraid to take </a:t>
            </a:r>
            <a:r>
              <a:rPr lang="en-US" sz="3600" b="1" i="1" u="sng" dirty="0">
                <a:latin typeface="Times New Roman" panose="02020603050405020304" pitchFamily="18" charset="0"/>
                <a:cs typeface="Times New Roman" panose="02020603050405020304" pitchFamily="18" charset="0"/>
              </a:rPr>
              <a:t>Mary</a:t>
            </a:r>
            <a:r>
              <a:rPr lang="en-US" sz="3600" b="1" i="1" dirty="0">
                <a:latin typeface="Times New Roman" panose="02020603050405020304" pitchFamily="18" charset="0"/>
                <a:cs typeface="Times New Roman" panose="02020603050405020304" pitchFamily="18" charset="0"/>
              </a:rPr>
              <a:t> home as your wife, because what is conceived in her is from the Holy Spirit. 21 She will give birth to a son, and you are to give him the name </a:t>
            </a:r>
            <a:r>
              <a:rPr lang="en-US" sz="3600" b="1" i="1" u="sng" dirty="0">
                <a:latin typeface="Times New Roman" panose="02020603050405020304" pitchFamily="18" charset="0"/>
                <a:cs typeface="Times New Roman" panose="02020603050405020304" pitchFamily="18" charset="0"/>
              </a:rPr>
              <a:t>Jesus</a:t>
            </a:r>
            <a:r>
              <a:rPr lang="en-US" sz="3600" b="1" i="1" dirty="0">
                <a:latin typeface="Times New Roman" panose="02020603050405020304" pitchFamily="18" charset="0"/>
                <a:cs typeface="Times New Roman" panose="02020603050405020304" pitchFamily="18" charset="0"/>
              </a:rPr>
              <a:t>, because he will save his people from their sins.” 22 All this took place to fulfill what the Lord had said through the prophet:</a:t>
            </a:r>
          </a:p>
        </p:txBody>
      </p:sp>
    </p:spTree>
    <p:extLst>
      <p:ext uri="{BB962C8B-B14F-4D97-AF65-F5344CB8AC3E}">
        <p14:creationId xmlns:p14="http://schemas.microsoft.com/office/powerpoint/2010/main" val="2600019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1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914861"/>
            <a:ext cx="11228438" cy="4576390"/>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23 “The virgin will conceive and give birth to a son, and they will call him Immanuel” (which means “God with us”). 24 When </a:t>
            </a:r>
            <a:r>
              <a:rPr lang="en-US" sz="3600" b="1" i="1" u="sng" dirty="0">
                <a:latin typeface="Times New Roman" panose="02020603050405020304" pitchFamily="18" charset="0"/>
                <a:cs typeface="Times New Roman" panose="02020603050405020304" pitchFamily="18" charset="0"/>
              </a:rPr>
              <a:t>Joseph</a:t>
            </a:r>
            <a:r>
              <a:rPr lang="en-US" sz="3600" b="1" i="1" dirty="0">
                <a:latin typeface="Times New Roman" panose="02020603050405020304" pitchFamily="18" charset="0"/>
                <a:cs typeface="Times New Roman" panose="02020603050405020304" pitchFamily="18" charset="0"/>
              </a:rPr>
              <a:t> woke up, he did what the angel of the Lord had commanded him and took </a:t>
            </a:r>
            <a:r>
              <a:rPr lang="en-US" sz="3600" b="1" i="1" u="sng" dirty="0">
                <a:latin typeface="Times New Roman" panose="02020603050405020304" pitchFamily="18" charset="0"/>
                <a:cs typeface="Times New Roman" panose="02020603050405020304" pitchFamily="18" charset="0"/>
              </a:rPr>
              <a:t>Mary</a:t>
            </a:r>
            <a:r>
              <a:rPr lang="en-US" sz="3600" b="1" i="1" dirty="0">
                <a:latin typeface="Times New Roman" panose="02020603050405020304" pitchFamily="18" charset="0"/>
                <a:cs typeface="Times New Roman" panose="02020603050405020304" pitchFamily="18" charset="0"/>
              </a:rPr>
              <a:t> home as his wife. 25 But he did not consummate their marriage until she gave birth to a son.  And he gave him the name </a:t>
            </a:r>
            <a:r>
              <a:rPr lang="en-US" sz="3600" b="1" i="1" u="sng" dirty="0">
                <a:latin typeface="Times New Roman" panose="02020603050405020304" pitchFamily="18" charset="0"/>
                <a:cs typeface="Times New Roman" panose="02020603050405020304" pitchFamily="18" charset="0"/>
              </a:rPr>
              <a:t>Jesus</a:t>
            </a:r>
            <a:r>
              <a:rPr lang="en-US" sz="36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598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How Will You Respond to the Birth of the Savior, Jesus Christ? - Hallelujah">
            <a:extLst>
              <a:ext uri="{FF2B5EF4-FFF2-40B4-BE49-F238E27FC236}">
                <a16:creationId xmlns:a16="http://schemas.microsoft.com/office/drawing/2014/main" id="{DE69018A-BB2C-76F0-8F2C-CAE1386452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58" b="6256"/>
          <a:stretch/>
        </p:blipFill>
        <p:spPr bwMode="auto">
          <a:xfrm>
            <a:off x="20" y="1282"/>
            <a:ext cx="12191980" cy="68567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33965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Matthew does not give a detailed account of Jesus’ birth</a:t>
            </a:r>
          </a:p>
          <a:p>
            <a:r>
              <a:rPr lang="en-US" sz="3600" dirty="0"/>
              <a:t>He draws attention to two important facts</a:t>
            </a:r>
          </a:p>
          <a:p>
            <a:pPr lvl="1"/>
            <a:r>
              <a:rPr lang="en-US" sz="3600" dirty="0"/>
              <a:t>Old Testament prophecies were fulfilled in Jesus</a:t>
            </a:r>
          </a:p>
          <a:p>
            <a:pPr lvl="1"/>
            <a:r>
              <a:rPr lang="en-US" sz="3600" dirty="0"/>
              <a:t>The Jews needed to know that Jesus born of a virgin</a:t>
            </a:r>
          </a:p>
          <a:p>
            <a:pPr marL="0" indent="0" algn="ctr">
              <a:buNone/>
            </a:pPr>
            <a:r>
              <a:rPr lang="en-US" sz="3600" b="1" i="1" dirty="0">
                <a:latin typeface="Times New Roman" panose="02020603050405020304" pitchFamily="18" charset="0"/>
                <a:cs typeface="Times New Roman" panose="02020603050405020304" pitchFamily="18" charset="0"/>
              </a:rPr>
              <a:t>14 Therefore the Lord himself will give you a sign: The virgin will conceive and give birth to a son, and will call him Immanuel.  (Isaiah 7:14 NIV)</a:t>
            </a:r>
          </a:p>
          <a:p>
            <a:pPr marL="0" indent="0" algn="ctr">
              <a:buNone/>
            </a:pPr>
            <a:endParaRPr lang="en-US" sz="3600" b="1" i="1" dirty="0">
              <a:latin typeface="Times New Roman" panose="02020603050405020304" pitchFamily="18" charset="0"/>
              <a:cs typeface="Times New Roman" panose="02020603050405020304" pitchFamily="18" charset="0"/>
            </a:endParaRPr>
          </a:p>
          <a:p>
            <a:pPr marL="0" indent="0">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The Birth of Jesus</a:t>
            </a:r>
          </a:p>
        </p:txBody>
      </p:sp>
    </p:spTree>
    <p:extLst>
      <p:ext uri="{BB962C8B-B14F-4D97-AF65-F5344CB8AC3E}">
        <p14:creationId xmlns:p14="http://schemas.microsoft.com/office/powerpoint/2010/main" val="56124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esus Messiah - YouTube">
            <a:extLst>
              <a:ext uri="{FF2B5EF4-FFF2-40B4-BE49-F238E27FC236}">
                <a16:creationId xmlns:a16="http://schemas.microsoft.com/office/drawing/2014/main" id="{67603470-96D7-B799-625F-4050D6ECA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0470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cs typeface="Times New Roman" panose="02020603050405020304" pitchFamily="18" charset="0"/>
              </a:rPr>
              <a:t>The word “</a:t>
            </a:r>
            <a:r>
              <a:rPr lang="en-US" sz="3600" dirty="0" err="1">
                <a:cs typeface="Times New Roman" panose="02020603050405020304" pitchFamily="18" charset="0"/>
              </a:rPr>
              <a:t>christos</a:t>
            </a:r>
            <a:r>
              <a:rPr lang="en-US" sz="3600" dirty="0">
                <a:cs typeface="Times New Roman" panose="02020603050405020304" pitchFamily="18" charset="0"/>
              </a:rPr>
              <a:t>” means Messiah in Hebrew &amp; Christ in Greek</a:t>
            </a:r>
          </a:p>
          <a:p>
            <a:r>
              <a:rPr lang="en-US" sz="3600" dirty="0">
                <a:cs typeface="Times New Roman" panose="02020603050405020304" pitchFamily="18" charset="0"/>
              </a:rPr>
              <a:t>The Messiah is the Anointed One of God</a:t>
            </a:r>
          </a:p>
          <a:p>
            <a:r>
              <a:rPr lang="en-US" sz="3600" dirty="0">
                <a:cs typeface="Times New Roman" panose="02020603050405020304" pitchFamily="18" charset="0"/>
              </a:rPr>
              <a:t>Under the Romans, people felt that God would not wait much longer to send the Messiah to set them free</a:t>
            </a:r>
          </a:p>
          <a:p>
            <a:r>
              <a:rPr lang="en-US" sz="3600" dirty="0">
                <a:cs typeface="Times New Roman" panose="02020603050405020304" pitchFamily="18" charset="0"/>
              </a:rPr>
              <a:t>Many arose who claimed to be the Messiah &amp; led many in rebellion against Rome</a:t>
            </a:r>
          </a:p>
          <a:p>
            <a:pPr marL="0" indent="0">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Jesus Messiah</a:t>
            </a:r>
          </a:p>
        </p:txBody>
      </p:sp>
    </p:spTree>
    <p:extLst>
      <p:ext uri="{BB962C8B-B14F-4D97-AF65-F5344CB8AC3E}">
        <p14:creationId xmlns:p14="http://schemas.microsoft.com/office/powerpoint/2010/main" val="56150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cs typeface="Times New Roman" panose="02020603050405020304" pitchFamily="18" charset="0"/>
              </a:rPr>
              <a:t>Many thought the Messiah would be</a:t>
            </a:r>
          </a:p>
          <a:p>
            <a:pPr lvl="1"/>
            <a:r>
              <a:rPr lang="en-US" sz="3600" dirty="0">
                <a:cs typeface="Times New Roman" panose="02020603050405020304" pitchFamily="18" charset="0"/>
              </a:rPr>
              <a:t>Political leader</a:t>
            </a:r>
          </a:p>
          <a:p>
            <a:pPr lvl="1"/>
            <a:r>
              <a:rPr lang="en-US" sz="3600" dirty="0">
                <a:cs typeface="Times New Roman" panose="02020603050405020304" pitchFamily="18" charset="0"/>
              </a:rPr>
              <a:t>Military leader</a:t>
            </a:r>
          </a:p>
          <a:p>
            <a:pPr lvl="1"/>
            <a:r>
              <a:rPr lang="en-US" sz="3600" dirty="0">
                <a:cs typeface="Times New Roman" panose="02020603050405020304" pitchFamily="18" charset="0"/>
              </a:rPr>
              <a:t>Peacemaker</a:t>
            </a:r>
          </a:p>
          <a:p>
            <a:pPr lvl="1"/>
            <a:r>
              <a:rPr lang="en-US" sz="3600" dirty="0">
                <a:cs typeface="Times New Roman" panose="02020603050405020304" pitchFamily="18" charset="0"/>
              </a:rPr>
              <a:t>Sent by God to bring righteousness over all the earth</a:t>
            </a:r>
          </a:p>
          <a:p>
            <a:pPr marL="0" indent="0">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Jesus Messiah</a:t>
            </a:r>
          </a:p>
        </p:txBody>
      </p:sp>
    </p:spTree>
    <p:extLst>
      <p:ext uri="{BB962C8B-B14F-4D97-AF65-F5344CB8AC3E}">
        <p14:creationId xmlns:p14="http://schemas.microsoft.com/office/powerpoint/2010/main" val="75060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cs typeface="Times New Roman" panose="02020603050405020304" pitchFamily="18" charset="0"/>
              </a:rPr>
              <a:t>Jesus saw Himself as Messiah who was a</a:t>
            </a:r>
          </a:p>
          <a:p>
            <a:pPr lvl="1"/>
            <a:r>
              <a:rPr lang="en-US" sz="3600" dirty="0">
                <a:cs typeface="Times New Roman" panose="02020603050405020304" pitchFamily="18" charset="0"/>
              </a:rPr>
              <a:t>Prophet (Deuteronomy 18:15-19)</a:t>
            </a:r>
          </a:p>
          <a:p>
            <a:pPr lvl="1"/>
            <a:r>
              <a:rPr lang="en-US" sz="3600" dirty="0">
                <a:cs typeface="Times New Roman" panose="02020603050405020304" pitchFamily="18" charset="0"/>
              </a:rPr>
              <a:t>Priest (Psalm 110:4)</a:t>
            </a:r>
          </a:p>
          <a:p>
            <a:pPr lvl="1"/>
            <a:r>
              <a:rPr lang="en-US" sz="3600" dirty="0">
                <a:cs typeface="Times New Roman" panose="02020603050405020304" pitchFamily="18" charset="0"/>
              </a:rPr>
              <a:t>King (2 Samuel 7:12-13)</a:t>
            </a:r>
          </a:p>
          <a:p>
            <a:pPr marL="0" indent="0">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Jesus Messiah</a:t>
            </a:r>
          </a:p>
        </p:txBody>
      </p:sp>
    </p:spTree>
    <p:extLst>
      <p:ext uri="{BB962C8B-B14F-4D97-AF65-F5344CB8AC3E}">
        <p14:creationId xmlns:p14="http://schemas.microsoft.com/office/powerpoint/2010/main" val="1273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e Gospel of Matthew: Good News of the Promised King - Faith Reformed ...">
            <a:extLst>
              <a:ext uri="{FF2B5EF4-FFF2-40B4-BE49-F238E27FC236}">
                <a16:creationId xmlns:a16="http://schemas.microsoft.com/office/drawing/2014/main" id="{93BFA982-D8BF-FC53-3311-1BE6F06270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08"/>
          <a:stretch/>
        </p:blipFill>
        <p:spPr bwMode="auto">
          <a:xfrm>
            <a:off x="20" y="10"/>
            <a:ext cx="12191980" cy="685799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19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Shape 4102">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Women of the Bible – Mary, Mother of Jesus | the Word chick">
            <a:extLst>
              <a:ext uri="{FF2B5EF4-FFF2-40B4-BE49-F238E27FC236}">
                <a16:creationId xmlns:a16="http://schemas.microsoft.com/office/drawing/2014/main" id="{7C5A8436-EFD8-A2BC-1A87-81744E1454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8" b="13538"/>
          <a:stretch/>
        </p:blipFill>
        <p:spPr bwMode="auto">
          <a:xfrm>
            <a:off x="1460597" y="470652"/>
            <a:ext cx="9270806" cy="5916696"/>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C63290-9D52-DC71-B40A-7BC5C517D66F}"/>
              </a:ext>
            </a:extLst>
          </p:cNvPr>
          <p:cNvSpPr/>
          <p:nvPr/>
        </p:nvSpPr>
        <p:spPr>
          <a:xfrm>
            <a:off x="303572" y="236897"/>
            <a:ext cx="11582386"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1455061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753496"/>
            <a:ext cx="11125200" cy="4867195"/>
          </a:xfrm>
          <a:ln w="3175">
            <a:noFill/>
          </a:ln>
        </p:spPr>
        <p:txBody>
          <a:bodyPr anchor="t">
            <a:noAutofit/>
          </a:bodyPr>
          <a:lstStyle/>
          <a:p>
            <a:r>
              <a:rPr lang="en-US" sz="3600" dirty="0">
                <a:cs typeface="Times New Roman" panose="02020603050405020304" pitchFamily="18" charset="0"/>
              </a:rPr>
              <a:t>Gabriel brought Mary the news that she would give birth to a son to reign forever on David’s throne</a:t>
            </a:r>
            <a:endParaRPr lang="en-US" sz="3600" b="1" i="1" dirty="0">
              <a:latin typeface="Times New Roman" panose="02020603050405020304" pitchFamily="18" charset="0"/>
              <a:cs typeface="Times New Roman" panose="02020603050405020304" pitchFamily="18" charset="0"/>
            </a:endParaRPr>
          </a:p>
          <a:p>
            <a:pPr marL="0" indent="0" algn="ctr">
              <a:buNone/>
            </a:pPr>
            <a:r>
              <a:rPr lang="en-US" sz="3600" b="1" i="1" dirty="0">
                <a:latin typeface="Times New Roman" panose="02020603050405020304" pitchFamily="18" charset="0"/>
                <a:cs typeface="Times New Roman" panose="02020603050405020304" pitchFamily="18" charset="0"/>
              </a:rPr>
              <a:t>30 But the angel said to her, “Do not be afraid, Mary; you have found favor with God. 31 You will conceive and give birth to a son, and you are to call him Jesus. 32 He will be great and will be called the Son of the Most High.  The Lord God will give him the throne of his father David, 33 and he will reign over Jacob’s descendants forever; his kingdom will never end.”  (Luke 1:30-33 NIV)</a:t>
            </a: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Mary</a:t>
            </a:r>
          </a:p>
        </p:txBody>
      </p:sp>
    </p:spTree>
    <p:extLst>
      <p:ext uri="{BB962C8B-B14F-4D97-AF65-F5344CB8AC3E}">
        <p14:creationId xmlns:p14="http://schemas.microsoft.com/office/powerpoint/2010/main" val="69509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61072"/>
            <a:ext cx="11125200" cy="4759619"/>
          </a:xfrm>
          <a:ln w="3175">
            <a:noFill/>
          </a:ln>
        </p:spPr>
        <p:txBody>
          <a:bodyPr anchor="t">
            <a:noAutofit/>
          </a:bodyPr>
          <a:lstStyle/>
          <a:p>
            <a:r>
              <a:rPr lang="en-US" sz="3600" dirty="0">
                <a:cs typeface="Times New Roman" panose="02020603050405020304" pitchFamily="18" charset="0"/>
              </a:rPr>
              <a:t>God had reasons for choosing the time, places &amp; people involved in His redemption plan</a:t>
            </a:r>
          </a:p>
          <a:p>
            <a:pPr lvl="1"/>
            <a:r>
              <a:rPr lang="en-US" sz="3600" dirty="0">
                <a:cs typeface="Times New Roman" panose="02020603050405020304" pitchFamily="18" charset="0"/>
              </a:rPr>
              <a:t>Mary was of the right lineage</a:t>
            </a:r>
          </a:p>
          <a:p>
            <a:pPr lvl="1"/>
            <a:r>
              <a:rPr lang="en-US" sz="3600" dirty="0">
                <a:cs typeface="Times New Roman" panose="02020603050405020304" pitchFamily="18" charset="0"/>
              </a:rPr>
              <a:t>She was engaged to a man whose heritage would require him to visit Bethlehem at just the right time</a:t>
            </a:r>
          </a:p>
          <a:p>
            <a:pPr lvl="1"/>
            <a:r>
              <a:rPr lang="en-US" sz="3600" dirty="0">
                <a:cs typeface="Times New Roman" panose="02020603050405020304" pitchFamily="18" charset="0"/>
              </a:rPr>
              <a:t>Mary was a virgin</a:t>
            </a: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Mary</a:t>
            </a:r>
          </a:p>
        </p:txBody>
      </p:sp>
    </p:spTree>
    <p:extLst>
      <p:ext uri="{BB962C8B-B14F-4D97-AF65-F5344CB8AC3E}">
        <p14:creationId xmlns:p14="http://schemas.microsoft.com/office/powerpoint/2010/main" val="265676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cs typeface="Times New Roman" panose="02020603050405020304" pitchFamily="18" charset="0"/>
              </a:rPr>
              <a:t>The virgin birth, in bypassing a human father, </a:t>
            </a:r>
          </a:p>
          <a:p>
            <a:pPr lvl="1"/>
            <a:r>
              <a:rPr lang="en-US" sz="3600" dirty="0">
                <a:cs typeface="Times New Roman" panose="02020603050405020304" pitchFamily="18" charset="0"/>
              </a:rPr>
              <a:t>Circumvented the transmission of a sin nature</a:t>
            </a:r>
          </a:p>
          <a:p>
            <a:pPr lvl="1"/>
            <a:r>
              <a:rPr lang="en-US" sz="3600" dirty="0">
                <a:cs typeface="Times New Roman" panose="02020603050405020304" pitchFamily="18" charset="0"/>
              </a:rPr>
              <a:t>Allowed the Messiah to be a sinless man</a:t>
            </a:r>
            <a:endParaRPr lang="en-US" sz="3600" dirty="0"/>
          </a:p>
          <a:p>
            <a:r>
              <a:rPr lang="en-US" sz="3600" dirty="0">
                <a:cs typeface="Times New Roman" panose="02020603050405020304" pitchFamily="18" charset="0"/>
              </a:rPr>
              <a:t>Mary was from Nazareth - Prophecies given hundreds of years before Jesus’ birth declared that the Messiah would be of little reputation (Isaiah 53; Zechariah 9:9)</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Mary</a:t>
            </a:r>
          </a:p>
        </p:txBody>
      </p:sp>
    </p:spTree>
    <p:extLst>
      <p:ext uri="{BB962C8B-B14F-4D97-AF65-F5344CB8AC3E}">
        <p14:creationId xmlns:p14="http://schemas.microsoft.com/office/powerpoint/2010/main" val="370695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914861"/>
            <a:ext cx="11125200" cy="4705830"/>
          </a:xfrm>
          <a:ln w="3175">
            <a:noFill/>
          </a:ln>
        </p:spPr>
        <p:txBody>
          <a:bodyPr anchor="t">
            <a:noAutofit/>
          </a:bodyPr>
          <a:lstStyle/>
          <a:p>
            <a:r>
              <a:rPr lang="en-US" sz="3600" dirty="0">
                <a:cs typeface="Times New Roman" panose="02020603050405020304" pitchFamily="18" charset="0"/>
              </a:rPr>
              <a:t>Mary was not chosen because she was more holy than other people</a:t>
            </a:r>
          </a:p>
          <a:p>
            <a:r>
              <a:rPr lang="en-US" sz="3600" dirty="0">
                <a:cs typeface="Times New Roman" panose="02020603050405020304" pitchFamily="18" charset="0"/>
              </a:rPr>
              <a:t>She was surely a godly woman, but that is not the point</a:t>
            </a:r>
            <a:endParaRPr lang="en-US" sz="3600" dirty="0"/>
          </a:p>
          <a:p>
            <a:r>
              <a:rPr lang="en-US" sz="3600" dirty="0">
                <a:cs typeface="Times New Roman" panose="02020603050405020304" pitchFamily="18" charset="0"/>
              </a:rPr>
              <a:t>Gabriel’s emphasis was on Mary’s privilege, not her piety</a:t>
            </a:r>
          </a:p>
          <a:p>
            <a:r>
              <a:rPr lang="en-US" sz="3600" dirty="0">
                <a:cs typeface="Times New Roman" panose="02020603050405020304" pitchFamily="18" charset="0"/>
              </a:rPr>
              <a:t>She was the recipient of God’s grace, His undeserved favor</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Mary</a:t>
            </a:r>
          </a:p>
        </p:txBody>
      </p:sp>
    </p:spTree>
    <p:extLst>
      <p:ext uri="{BB962C8B-B14F-4D97-AF65-F5344CB8AC3E}">
        <p14:creationId xmlns:p14="http://schemas.microsoft.com/office/powerpoint/2010/main" val="1248100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61073"/>
            <a:ext cx="11125200" cy="4759618"/>
          </a:xfrm>
          <a:ln w="3175">
            <a:noFill/>
          </a:ln>
        </p:spPr>
        <p:txBody>
          <a:bodyPr anchor="t">
            <a:noAutofit/>
          </a:bodyPr>
          <a:lstStyle/>
          <a:p>
            <a:r>
              <a:rPr lang="en-US" sz="3600" dirty="0">
                <a:cs typeface="Times New Roman" panose="02020603050405020304" pitchFamily="18" charset="0"/>
              </a:rPr>
              <a:t>Mary gives us an example of total devotion to the Lord </a:t>
            </a:r>
          </a:p>
          <a:p>
            <a:pPr marL="0" indent="0" algn="ctr">
              <a:buNone/>
            </a:pPr>
            <a:r>
              <a:rPr lang="en-US" sz="3600" b="1" i="1" dirty="0">
                <a:latin typeface="Times New Roman" panose="02020603050405020304" pitchFamily="18" charset="0"/>
                <a:cs typeface="Times New Roman" panose="02020603050405020304" pitchFamily="18" charset="0"/>
              </a:rPr>
              <a:t>38 “I am the Lord’s servant,” Mary answered. “May your word to me be fulfilled.” Then the angel left her.       (Luke 1:38 NIV)</a:t>
            </a:r>
          </a:p>
          <a:p>
            <a:r>
              <a:rPr lang="en-US" sz="3600" dirty="0">
                <a:cs typeface="Times New Roman" panose="02020603050405020304" pitchFamily="18" charset="0"/>
              </a:rPr>
              <a:t>We need the wisdom &amp; grace to answer God’s call, whatever it is, the way Mary did</a:t>
            </a:r>
          </a:p>
          <a:p>
            <a:pPr marL="0" indent="0">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Mary</a:t>
            </a:r>
          </a:p>
        </p:txBody>
      </p:sp>
    </p:spTree>
    <p:extLst>
      <p:ext uri="{BB962C8B-B14F-4D97-AF65-F5344CB8AC3E}">
        <p14:creationId xmlns:p14="http://schemas.microsoft.com/office/powerpoint/2010/main" val="3805398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The Forgotten Father | Darkwood Brew">
            <a:extLst>
              <a:ext uri="{FF2B5EF4-FFF2-40B4-BE49-F238E27FC236}">
                <a16:creationId xmlns:a16="http://schemas.microsoft.com/office/drawing/2014/main" id="{327BB0BB-E4FB-EE30-C1DA-3A3C82427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04"/>
          <a:stretch/>
        </p:blipFill>
        <p:spPr bwMode="auto">
          <a:xfrm>
            <a:off x="20" y="1282"/>
            <a:ext cx="12191980" cy="68567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8C47CCF9-1651-D80D-325A-DE847835B5B8}"/>
              </a:ext>
            </a:extLst>
          </p:cNvPr>
          <p:cNvSpPr txBox="1"/>
          <p:nvPr/>
        </p:nvSpPr>
        <p:spPr>
          <a:xfrm>
            <a:off x="95868" y="1054249"/>
            <a:ext cx="5314275" cy="2308324"/>
          </a:xfrm>
          <a:prstGeom prst="rect">
            <a:avLst/>
          </a:prstGeom>
          <a:noFill/>
        </p:spPr>
        <p:txBody>
          <a:bodyPr wrap="none" rtlCol="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Joseph,</a:t>
            </a:r>
          </a:p>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The Earthly Father</a:t>
            </a:r>
          </a:p>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Of Jesus</a:t>
            </a:r>
          </a:p>
        </p:txBody>
      </p:sp>
    </p:spTree>
    <p:extLst>
      <p:ext uri="{BB962C8B-B14F-4D97-AF65-F5344CB8AC3E}">
        <p14:creationId xmlns:p14="http://schemas.microsoft.com/office/powerpoint/2010/main" val="351913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50315"/>
            <a:ext cx="11125200" cy="4770376"/>
          </a:xfrm>
          <a:ln w="3175">
            <a:noFill/>
          </a:ln>
        </p:spPr>
        <p:txBody>
          <a:bodyPr anchor="t">
            <a:noAutofit/>
          </a:bodyPr>
          <a:lstStyle/>
          <a:p>
            <a:r>
              <a:rPr lang="en-US" sz="3600" dirty="0">
                <a:cs typeface="Times New Roman" panose="02020603050405020304" pitchFamily="18" charset="0"/>
              </a:rPr>
              <a:t>Joseph was a descendant of King David</a:t>
            </a:r>
          </a:p>
          <a:p>
            <a:r>
              <a:rPr lang="en-US" sz="3600" dirty="0">
                <a:cs typeface="Times New Roman" panose="02020603050405020304" pitchFamily="18" charset="0"/>
              </a:rPr>
              <a:t>He also lived in Nazareth in Galilee</a:t>
            </a:r>
          </a:p>
          <a:p>
            <a:r>
              <a:rPr lang="en-US" sz="3600" dirty="0">
                <a:cs typeface="Times New Roman" panose="02020603050405020304" pitchFamily="18" charset="0"/>
              </a:rPr>
              <a:t>Joseph is Jesus’ earthly, adoptive father but not His biological father</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Joseph, the Earthly Father of Jesus</a:t>
            </a:r>
          </a:p>
        </p:txBody>
      </p:sp>
    </p:spTree>
    <p:extLst>
      <p:ext uri="{BB962C8B-B14F-4D97-AF65-F5344CB8AC3E}">
        <p14:creationId xmlns:p14="http://schemas.microsoft.com/office/powerpoint/2010/main" val="4058829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914861"/>
            <a:ext cx="11125200" cy="4705830"/>
          </a:xfrm>
          <a:ln w="3175">
            <a:noFill/>
          </a:ln>
        </p:spPr>
        <p:txBody>
          <a:bodyPr anchor="t">
            <a:noAutofit/>
          </a:bodyPr>
          <a:lstStyle/>
          <a:p>
            <a:r>
              <a:rPr lang="en-US" sz="3600" dirty="0">
                <a:cs typeface="Times New Roman" panose="02020603050405020304" pitchFamily="18" charset="0"/>
              </a:rPr>
              <a:t>Joseph was</a:t>
            </a:r>
          </a:p>
          <a:p>
            <a:pPr lvl="1"/>
            <a:r>
              <a:rPr lang="en-US" sz="3600" dirty="0">
                <a:cs typeface="Times New Roman" panose="02020603050405020304" pitchFamily="18" charset="0"/>
              </a:rPr>
              <a:t>Deeply obedient to God</a:t>
            </a:r>
          </a:p>
          <a:p>
            <a:pPr lvl="1"/>
            <a:r>
              <a:rPr lang="en-US" sz="3600" dirty="0">
                <a:cs typeface="Times New Roman" panose="02020603050405020304" pitchFamily="18" charset="0"/>
              </a:rPr>
              <a:t>Humble </a:t>
            </a:r>
          </a:p>
          <a:p>
            <a:pPr lvl="1"/>
            <a:r>
              <a:rPr lang="en-US" sz="3600" dirty="0">
                <a:cs typeface="Times New Roman" panose="02020603050405020304" pitchFamily="18" charset="0"/>
              </a:rPr>
              <a:t>Kind</a:t>
            </a:r>
          </a:p>
          <a:p>
            <a:pPr lvl="1"/>
            <a:r>
              <a:rPr lang="en-US" sz="3600" dirty="0">
                <a:cs typeface="Times New Roman" panose="02020603050405020304" pitchFamily="18" charset="0"/>
              </a:rPr>
              <a:t>Self-sacrificing</a:t>
            </a:r>
          </a:p>
          <a:p>
            <a:r>
              <a:rPr lang="en-US" sz="3600">
                <a:cs typeface="Times New Roman" panose="02020603050405020304" pitchFamily="18" charset="0"/>
              </a:rPr>
              <a:t>He had intended </a:t>
            </a:r>
            <a:r>
              <a:rPr lang="en-US" sz="3600" dirty="0">
                <a:cs typeface="Times New Roman" panose="02020603050405020304" pitchFamily="18" charset="0"/>
              </a:rPr>
              <a:t>to divorce Mary quietly because he did not want to bring any public shame or disgrace on Mary or her family</a:t>
            </a:r>
          </a:p>
          <a:p>
            <a:pPr marL="0" indent="0">
              <a:buNone/>
            </a:pPr>
            <a:endParaRPr lang="en-US" sz="3600" dirty="0">
              <a:cs typeface="Times New Roman" panose="02020603050405020304" pitchFamily="18" charset="0"/>
            </a:endParaRP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Joseph, the Earthly Father of Jesus</a:t>
            </a:r>
          </a:p>
        </p:txBody>
      </p:sp>
    </p:spTree>
    <p:extLst>
      <p:ext uri="{BB962C8B-B14F-4D97-AF65-F5344CB8AC3E}">
        <p14:creationId xmlns:p14="http://schemas.microsoft.com/office/powerpoint/2010/main" val="258456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2022438"/>
            <a:ext cx="11125200" cy="4598253"/>
          </a:xfrm>
          <a:ln w="3175">
            <a:noFill/>
          </a:ln>
        </p:spPr>
        <p:txBody>
          <a:bodyPr anchor="t">
            <a:noAutofit/>
          </a:bodyPr>
          <a:lstStyle/>
          <a:p>
            <a:r>
              <a:rPr lang="en-US" sz="3600" dirty="0">
                <a:cs typeface="Times New Roman" panose="02020603050405020304" pitchFamily="18" charset="0"/>
              </a:rPr>
              <a:t>When Jesus was an adult, people often referred to Him as the “son of Joseph” (Luke 4:22) &amp; as “the carpenter’s son” (Matthew 13:55)</a:t>
            </a:r>
          </a:p>
          <a:p>
            <a:r>
              <a:rPr lang="en-US" sz="3600" dirty="0">
                <a:cs typeface="Times New Roman" panose="02020603050405020304" pitchFamily="18" charset="0"/>
              </a:rPr>
              <a:t>Whatever Joseph’s vocation, he worked hard to provide for his family</a:t>
            </a:r>
          </a:p>
          <a:p>
            <a:r>
              <a:rPr lang="en-US" sz="3600" dirty="0">
                <a:cs typeface="Times New Roman" panose="02020603050405020304" pitchFamily="18" charset="0"/>
              </a:rPr>
              <a:t>He did what he could to help Jesus grow in “wisdom and stature” (Luke 2:52)</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Joseph, the Earthly Father of Jesus</a:t>
            </a:r>
          </a:p>
        </p:txBody>
      </p:sp>
    </p:spTree>
    <p:extLst>
      <p:ext uri="{BB962C8B-B14F-4D97-AF65-F5344CB8AC3E}">
        <p14:creationId xmlns:p14="http://schemas.microsoft.com/office/powerpoint/2010/main" val="34911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Written around 60 AD</a:t>
            </a:r>
          </a:p>
          <a:p>
            <a:r>
              <a:rPr lang="en-US" sz="3600" dirty="0"/>
              <a:t>Not the earliest Gospel, but so important it was placed first in the New Testament canon</a:t>
            </a:r>
          </a:p>
          <a:p>
            <a:r>
              <a:rPr lang="en-US" sz="3600" dirty="0"/>
              <a:t>Presents Jesus as</a:t>
            </a:r>
          </a:p>
          <a:p>
            <a:pPr lvl="1"/>
            <a:r>
              <a:rPr lang="en-US" sz="3600" dirty="0"/>
              <a:t>Descendant of Abraham</a:t>
            </a:r>
          </a:p>
          <a:p>
            <a:pPr lvl="1"/>
            <a:r>
              <a:rPr lang="en-US" sz="3600" dirty="0"/>
              <a:t>Direct heir of David’s throne</a:t>
            </a:r>
          </a:p>
          <a:p>
            <a:pPr lvl="1"/>
            <a:r>
              <a:rPr lang="en-US" sz="3600" dirty="0"/>
              <a:t>Messiah in fulfillment of prophesies</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The Gospel of Matthew</a:t>
            </a:r>
          </a:p>
        </p:txBody>
      </p:sp>
    </p:spTree>
    <p:extLst>
      <p:ext uri="{BB962C8B-B14F-4D97-AF65-F5344CB8AC3E}">
        <p14:creationId xmlns:p14="http://schemas.microsoft.com/office/powerpoint/2010/main" val="3971794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925619"/>
            <a:ext cx="11125200" cy="4695072"/>
          </a:xfrm>
          <a:ln w="3175">
            <a:noFill/>
          </a:ln>
        </p:spPr>
        <p:txBody>
          <a:bodyPr anchor="t">
            <a:noAutofit/>
          </a:bodyPr>
          <a:lstStyle/>
          <a:p>
            <a:r>
              <a:rPr lang="en-US" sz="3600" dirty="0">
                <a:cs typeface="Times New Roman" panose="02020603050405020304" pitchFamily="18" charset="0"/>
              </a:rPr>
              <a:t>Many to believe that Joseph died sometime between when Jesus was a young boy before He launched His public ministry</a:t>
            </a:r>
          </a:p>
          <a:p>
            <a:r>
              <a:rPr lang="en-US" sz="3600" dirty="0">
                <a:cs typeface="Times New Roman" panose="02020603050405020304" pitchFamily="18" charset="0"/>
              </a:rPr>
              <a:t>As He was dying, Jesus committed the care of His mother to John  (John 19:26–27)</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Joseph, the Earthly Father of Jesus</a:t>
            </a:r>
          </a:p>
        </p:txBody>
      </p:sp>
    </p:spTree>
    <p:extLst>
      <p:ext uri="{BB962C8B-B14F-4D97-AF65-F5344CB8AC3E}">
        <p14:creationId xmlns:p14="http://schemas.microsoft.com/office/powerpoint/2010/main" val="1571005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2043953"/>
            <a:ext cx="11125200" cy="4576738"/>
          </a:xfrm>
          <a:ln w="3175">
            <a:noFill/>
          </a:ln>
        </p:spPr>
        <p:txBody>
          <a:bodyPr anchor="t">
            <a:noAutofit/>
          </a:bodyPr>
          <a:lstStyle/>
          <a:p>
            <a:pPr marL="0" indent="0" algn="ctr">
              <a:buNone/>
            </a:pPr>
            <a:r>
              <a:rPr lang="en-US" sz="3600" dirty="0">
                <a:cs typeface="Times New Roman" panose="02020603050405020304" pitchFamily="18" charset="0"/>
              </a:rPr>
              <a:t>Jesus as the Son of God and Son of Man is the Messiah as demonstrated by His fulfillment of Old Testament prophecy and His genealogy.</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Main Idea</a:t>
            </a:r>
          </a:p>
        </p:txBody>
      </p:sp>
    </p:spTree>
    <p:extLst>
      <p:ext uri="{BB962C8B-B14F-4D97-AF65-F5344CB8AC3E}">
        <p14:creationId xmlns:p14="http://schemas.microsoft.com/office/powerpoint/2010/main" val="276802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979407"/>
            <a:ext cx="11125200" cy="4641284"/>
          </a:xfrm>
          <a:ln w="3175">
            <a:noFill/>
          </a:ln>
        </p:spPr>
        <p:txBody>
          <a:bodyPr anchor="t">
            <a:noAutofit/>
          </a:bodyPr>
          <a:lstStyle/>
          <a:p>
            <a:pPr marL="0" indent="0">
              <a:buNone/>
            </a:pPr>
            <a:r>
              <a:rPr lang="en-US" sz="3600" dirty="0">
                <a:cs typeface="Times New Roman" panose="02020603050405020304" pitchFamily="18" charset="0"/>
              </a:rPr>
              <a:t>Does knowing Jesus’ genealogy and history convince you that He is the promised Messiah in whom you can put your total faith and trust for your eternal salvation? </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Question?</a:t>
            </a:r>
          </a:p>
        </p:txBody>
      </p:sp>
    </p:spTree>
    <p:extLst>
      <p:ext uri="{BB962C8B-B14F-4D97-AF65-F5344CB8AC3E}">
        <p14:creationId xmlns:p14="http://schemas.microsoft.com/office/powerpoint/2010/main" val="3950376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Gospel of Matthew: Good News of the Promised King - Faith Reformed ...">
            <a:extLst>
              <a:ext uri="{FF2B5EF4-FFF2-40B4-BE49-F238E27FC236}">
                <a16:creationId xmlns:a16="http://schemas.microsoft.com/office/drawing/2014/main" id="{93BFA982-D8BF-FC53-3311-1BE6F06270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08"/>
          <a:stretch/>
        </p:blipFill>
        <p:spPr bwMode="auto">
          <a:xfrm>
            <a:off x="20" y="10"/>
            <a:ext cx="12191980" cy="685799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987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10;&#10;Description automatically generated">
            <a:extLst>
              <a:ext uri="{FF2B5EF4-FFF2-40B4-BE49-F238E27FC236}">
                <a16:creationId xmlns:a16="http://schemas.microsoft.com/office/drawing/2014/main" id="{4A8A205E-19D6-4EAF-8204-6D68233D1269}"/>
              </a:ext>
            </a:extLst>
          </p:cNvPr>
          <p:cNvPicPr>
            <a:picLocks noChangeAspect="1"/>
          </p:cNvPicPr>
          <p:nvPr/>
        </p:nvPicPr>
        <p:blipFill rotWithShape="1">
          <a:blip r:embed="rId2">
            <a:extLst>
              <a:ext uri="{28A0092B-C50C-407E-A947-70E740481C1C}">
                <a14:useLocalDpi xmlns:a14="http://schemas.microsoft.com/office/drawing/2010/main" val="0"/>
              </a:ext>
            </a:extLst>
          </a:blip>
          <a:srcRect t="12349" r="-1" b="-1"/>
          <a:stretch/>
        </p:blipFill>
        <p:spPr>
          <a:xfrm>
            <a:off x="278448" y="286533"/>
            <a:ext cx="11653765" cy="6284934"/>
          </a:xfrm>
          <a:prstGeom prst="rect">
            <a:avLst/>
          </a:prstGeom>
          <a:ln w="57150">
            <a:solidFill>
              <a:schemeClr val="tx1"/>
            </a:solidFill>
          </a:ln>
        </p:spPr>
      </p:pic>
      <p:sp>
        <p:nvSpPr>
          <p:cNvPr id="5" name="TextBox 4">
            <a:extLst>
              <a:ext uri="{FF2B5EF4-FFF2-40B4-BE49-F238E27FC236}">
                <a16:creationId xmlns:a16="http://schemas.microsoft.com/office/drawing/2014/main" id="{1EAF29CD-4431-45CC-A2E5-122130577A41}"/>
              </a:ext>
            </a:extLst>
          </p:cNvPr>
          <p:cNvSpPr txBox="1"/>
          <p:nvPr/>
        </p:nvSpPr>
        <p:spPr>
          <a:xfrm>
            <a:off x="1623527" y="264202"/>
            <a:ext cx="10290024" cy="218041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solidFill>
                  <a:schemeClr val="bg1"/>
                </a:solidFill>
                <a:effectLst>
                  <a:outerShdw blurRad="38100" dist="38100" dir="2700000" algn="tl">
                    <a:srgbClr val="000000">
                      <a:alpha val="43137"/>
                    </a:srgbClr>
                  </a:outerShdw>
                </a:effectLst>
                <a:ea typeface="+mj-ea"/>
                <a:cs typeface="+mj-cs"/>
              </a:rPr>
              <a:t>Senior Bible Study Ministry</a:t>
            </a:r>
          </a:p>
        </p:txBody>
      </p:sp>
      <p:grpSp>
        <p:nvGrpSpPr>
          <p:cNvPr id="6" name="Group 5">
            <a:extLst>
              <a:ext uri="{FF2B5EF4-FFF2-40B4-BE49-F238E27FC236}">
                <a16:creationId xmlns:a16="http://schemas.microsoft.com/office/drawing/2014/main" id="{A84B7044-EBCB-488E-887E-58BEB8F68076}"/>
              </a:ext>
            </a:extLst>
          </p:cNvPr>
          <p:cNvGrpSpPr/>
          <p:nvPr/>
        </p:nvGrpSpPr>
        <p:grpSpPr>
          <a:xfrm>
            <a:off x="696321" y="1034384"/>
            <a:ext cx="1824938" cy="3439962"/>
            <a:chOff x="792345" y="430702"/>
            <a:chExt cx="1824938" cy="3439962"/>
          </a:xfrm>
          <a:noFill/>
          <a:effectLst>
            <a:glow rad="228600">
              <a:schemeClr val="accent6">
                <a:satMod val="175000"/>
                <a:alpha val="40000"/>
              </a:schemeClr>
            </a:glow>
          </a:effectLst>
          <a:scene3d>
            <a:camera prst="orthographicFront">
              <a:rot lat="0" lon="0" rev="0"/>
            </a:camera>
            <a:lightRig rig="balanced" dir="t">
              <a:rot lat="0" lon="0" rev="8700000"/>
            </a:lightRig>
          </a:scene3d>
        </p:grpSpPr>
        <p:sp>
          <p:nvSpPr>
            <p:cNvPr id="7" name="Rectangle 6">
              <a:extLst>
                <a:ext uri="{FF2B5EF4-FFF2-40B4-BE49-F238E27FC236}">
                  <a16:creationId xmlns:a16="http://schemas.microsoft.com/office/drawing/2014/main" id="{48FBC5EF-A3A9-452A-B57B-4450F72E6530}"/>
                </a:ext>
              </a:extLst>
            </p:cNvPr>
            <p:cNvSpPr/>
            <p:nvPr/>
          </p:nvSpPr>
          <p:spPr>
            <a:xfrm>
              <a:off x="792345" y="1198486"/>
              <a:ext cx="1824938" cy="44587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FC6212-0BFF-48A5-AA72-3B2F679657BD}"/>
                </a:ext>
              </a:extLst>
            </p:cNvPr>
            <p:cNvSpPr/>
            <p:nvPr/>
          </p:nvSpPr>
          <p:spPr>
            <a:xfrm>
              <a:off x="1491877" y="430702"/>
              <a:ext cx="465382" cy="3439962"/>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2B1C2B2-1922-52D4-B144-F48FF20F3CBE}"/>
              </a:ext>
            </a:extLst>
          </p:cNvPr>
          <p:cNvSpPr txBox="1"/>
          <p:nvPr/>
        </p:nvSpPr>
        <p:spPr>
          <a:xfrm>
            <a:off x="3056807" y="5901910"/>
            <a:ext cx="6105832" cy="461665"/>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rPr>
              <a:t>https://www.seniorbiblestudies.org/</a:t>
            </a:r>
          </a:p>
        </p:txBody>
      </p:sp>
    </p:spTree>
    <p:extLst>
      <p:ext uri="{BB962C8B-B14F-4D97-AF65-F5344CB8AC3E}">
        <p14:creationId xmlns:p14="http://schemas.microsoft.com/office/powerpoint/2010/main" val="139661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The book includes five main discourses</a:t>
            </a:r>
          </a:p>
          <a:p>
            <a:pPr lvl="1"/>
            <a:r>
              <a:rPr lang="en-US" sz="3600" dirty="0"/>
              <a:t>Sermon on the Mount</a:t>
            </a:r>
          </a:p>
          <a:p>
            <a:pPr lvl="1"/>
            <a:r>
              <a:rPr lang="en-US" sz="3600" dirty="0"/>
              <a:t>Parables of the Kingdom</a:t>
            </a:r>
          </a:p>
          <a:p>
            <a:pPr lvl="1"/>
            <a:r>
              <a:rPr lang="en-US" sz="3600" dirty="0"/>
              <a:t>Teaching on humility &amp; forgiveness</a:t>
            </a:r>
          </a:p>
          <a:p>
            <a:pPr lvl="1"/>
            <a:r>
              <a:rPr lang="en-US" sz="3600" dirty="0"/>
              <a:t>Discourse on the last days</a:t>
            </a:r>
          </a:p>
          <a:p>
            <a:pPr lvl="1"/>
            <a:r>
              <a:rPr lang="en-US" sz="3600" dirty="0"/>
              <a:t>Apostolic Commission</a:t>
            </a:r>
          </a:p>
          <a:p>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The Gospel of Matthew</a:t>
            </a:r>
          </a:p>
        </p:txBody>
      </p:sp>
    </p:spTree>
    <p:extLst>
      <p:ext uri="{BB962C8B-B14F-4D97-AF65-F5344CB8AC3E}">
        <p14:creationId xmlns:p14="http://schemas.microsoft.com/office/powerpoint/2010/main" val="327672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21C0BF-5DBC-3238-5E2B-9F2D92D293EC}"/>
              </a:ext>
            </a:extLst>
          </p:cNvPr>
          <p:cNvSpPr>
            <a:spLocks noGrp="1"/>
          </p:cNvSpPr>
          <p:nvPr>
            <p:ph type="body" idx="1"/>
          </p:nvPr>
        </p:nvSpPr>
        <p:spPr>
          <a:xfrm>
            <a:off x="839788" y="1605858"/>
            <a:ext cx="10512424" cy="793096"/>
          </a:xfrm>
        </p:spPr>
        <p:txBody>
          <a:bodyPr>
            <a:normAutofit/>
          </a:bodyPr>
          <a:lstStyle/>
          <a:p>
            <a:pPr algn="ctr"/>
            <a:r>
              <a:rPr lang="en-US" sz="3600" b="0" dirty="0"/>
              <a:t>Matthew organized Jesus’ Miracles (27)</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sz="half" idx="2"/>
          </p:nvPr>
        </p:nvSpPr>
        <p:spPr>
          <a:xfrm>
            <a:off x="839788" y="2634170"/>
            <a:ext cx="5157787" cy="3684588"/>
          </a:xfrm>
          <a:ln w="3175">
            <a:noFill/>
          </a:ln>
        </p:spPr>
        <p:txBody>
          <a:bodyPr anchor="t">
            <a:noAutofit/>
          </a:bodyPr>
          <a:lstStyle/>
          <a:p>
            <a:r>
              <a:rPr lang="en-US" sz="3600" dirty="0"/>
              <a:t>Healing (15)</a:t>
            </a:r>
          </a:p>
          <a:p>
            <a:r>
              <a:rPr lang="en-US" sz="3600" dirty="0"/>
              <a:t>Casts out demons (3)</a:t>
            </a:r>
          </a:p>
          <a:p>
            <a:r>
              <a:rPr lang="en-US" sz="3600" dirty="0"/>
              <a:t>Feeds 1000s (2)</a:t>
            </a:r>
          </a:p>
          <a:p>
            <a:r>
              <a:rPr lang="en-US" sz="3600" dirty="0"/>
              <a:t>Transfiguration (1) </a:t>
            </a:r>
          </a:p>
          <a:p>
            <a:r>
              <a:rPr lang="en-US" sz="3600" dirty="0"/>
              <a:t>Calms the sea (1)</a:t>
            </a:r>
          </a:p>
          <a:p>
            <a:r>
              <a:rPr lang="en-US" sz="3600" dirty="0"/>
              <a:t>Walks on water (1)</a:t>
            </a:r>
          </a:p>
          <a:p>
            <a:pPr marL="914400" lvl="2" indent="0">
              <a:buNone/>
            </a:pPr>
            <a:endParaRPr lang="en-US" sz="3600" dirty="0"/>
          </a:p>
        </p:txBody>
      </p:sp>
      <p:sp>
        <p:nvSpPr>
          <p:cNvPr id="10" name="Content Placeholder 9">
            <a:extLst>
              <a:ext uri="{FF2B5EF4-FFF2-40B4-BE49-F238E27FC236}">
                <a16:creationId xmlns:a16="http://schemas.microsoft.com/office/drawing/2014/main" id="{8A91C586-B680-0518-951A-A6FCFC4AA653}"/>
              </a:ext>
            </a:extLst>
          </p:cNvPr>
          <p:cNvSpPr>
            <a:spLocks noGrp="1"/>
          </p:cNvSpPr>
          <p:nvPr>
            <p:ph sz="quarter" idx="4"/>
          </p:nvPr>
        </p:nvSpPr>
        <p:spPr>
          <a:xfrm>
            <a:off x="6172200" y="2634170"/>
            <a:ext cx="5183188" cy="3684588"/>
          </a:xfrm>
        </p:spPr>
        <p:txBody>
          <a:bodyPr>
            <a:normAutofit/>
          </a:bodyPr>
          <a:lstStyle/>
          <a:p>
            <a:r>
              <a:rPr lang="en-US" sz="3600" dirty="0"/>
              <a:t>Raises Jairus’ daughter from dead (1)</a:t>
            </a:r>
          </a:p>
          <a:p>
            <a:r>
              <a:rPr lang="en-US" sz="3600" dirty="0"/>
              <a:t>Coin in fish’s mouth (1)</a:t>
            </a:r>
          </a:p>
          <a:p>
            <a:r>
              <a:rPr lang="en-US" sz="3600" dirty="0"/>
              <a:t>Cleanses from leprosy (1)</a:t>
            </a:r>
          </a:p>
          <a:p>
            <a:r>
              <a:rPr lang="en-US" sz="3600" dirty="0"/>
              <a:t>Curses a tree (1)</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The Gospel of Matthew</a:t>
            </a:r>
          </a:p>
        </p:txBody>
      </p:sp>
    </p:spTree>
    <p:extLst>
      <p:ext uri="{BB962C8B-B14F-4D97-AF65-F5344CB8AC3E}">
        <p14:creationId xmlns:p14="http://schemas.microsoft.com/office/powerpoint/2010/main" val="28480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The Chosen Episode 5 Review">
            <a:extLst>
              <a:ext uri="{FF2B5EF4-FFF2-40B4-BE49-F238E27FC236}">
                <a16:creationId xmlns:a16="http://schemas.microsoft.com/office/drawing/2014/main" id="{D6128DB4-DF4D-91C0-B810-C293627154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5" r="-1" b="10278"/>
          <a:stretch/>
        </p:blipFill>
        <p:spPr bwMode="auto">
          <a:xfrm>
            <a:off x="321733" y="321733"/>
            <a:ext cx="11548534" cy="62145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9CB9CF-42CB-C8CB-FF09-248A3C87BC0B}"/>
              </a:ext>
            </a:extLst>
          </p:cNvPr>
          <p:cNvSpPr txBox="1"/>
          <p:nvPr/>
        </p:nvSpPr>
        <p:spPr>
          <a:xfrm>
            <a:off x="1327770" y="1054249"/>
            <a:ext cx="2850460" cy="1569660"/>
          </a:xfrm>
          <a:prstGeom prst="rect">
            <a:avLst/>
          </a:prstGeom>
          <a:noFill/>
        </p:spPr>
        <p:txBody>
          <a:bodyPr wrap="none" rtlCol="0">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Who Is </a:t>
            </a:r>
          </a:p>
          <a:p>
            <a:pPr algn="ctr"/>
            <a:r>
              <a:rPr lang="en-US" sz="48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Matthew?</a:t>
            </a:r>
          </a:p>
        </p:txBody>
      </p:sp>
    </p:spTree>
    <p:extLst>
      <p:ext uri="{BB962C8B-B14F-4D97-AF65-F5344CB8AC3E}">
        <p14:creationId xmlns:p14="http://schemas.microsoft.com/office/powerpoint/2010/main" val="79080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742740"/>
            <a:ext cx="11125200" cy="4877952"/>
          </a:xfrm>
          <a:ln w="3175">
            <a:noFill/>
          </a:ln>
        </p:spPr>
        <p:txBody>
          <a:bodyPr anchor="t">
            <a:noAutofit/>
          </a:bodyPr>
          <a:lstStyle/>
          <a:p>
            <a:r>
              <a:rPr lang="en-US" sz="3600" dirty="0"/>
              <a:t>Before Jesus called Matthew to be His disciple, he was called “Levi, the Publican”</a:t>
            </a:r>
          </a:p>
          <a:p>
            <a:r>
              <a:rPr lang="en-US" sz="3600" dirty="0"/>
              <a:t>Publican was a term of contempt used to describe a customs officer (tax collector) for the Romans</a:t>
            </a:r>
          </a:p>
          <a:p>
            <a:r>
              <a:rPr lang="en-US" sz="3600" dirty="0"/>
              <a:t>Although he was probably was well educated &amp; fluent in several languages, he was an outcast from Jewish society</a:t>
            </a:r>
          </a:p>
          <a:p>
            <a:r>
              <a:rPr lang="en-US" sz="3600" dirty="0"/>
              <a:t>He probably used his ability to keep detailed notes &amp; records to documents his time with Jesus</a:t>
            </a:r>
          </a:p>
          <a:p>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Who Is Matthew?</a:t>
            </a:r>
          </a:p>
        </p:txBody>
      </p:sp>
    </p:spTree>
    <p:extLst>
      <p:ext uri="{BB962C8B-B14F-4D97-AF65-F5344CB8AC3E}">
        <p14:creationId xmlns:p14="http://schemas.microsoft.com/office/powerpoint/2010/main" val="314878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HE GENEALOGY OF JESUS — Lincoln Park UBF">
            <a:extLst>
              <a:ext uri="{FF2B5EF4-FFF2-40B4-BE49-F238E27FC236}">
                <a16:creationId xmlns:a16="http://schemas.microsoft.com/office/drawing/2014/main" id="{7A63952E-B9A8-4788-5451-9060E4047D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9646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Bible genealogies help </a:t>
            </a:r>
            <a:r>
              <a:rPr lang="en-US" sz="3600"/>
              <a:t>substantiate its </a:t>
            </a:r>
            <a:r>
              <a:rPr lang="en-US" sz="3600" dirty="0"/>
              <a:t>historical accuracy</a:t>
            </a:r>
          </a:p>
          <a:p>
            <a:r>
              <a:rPr lang="en-US" sz="3600" dirty="0"/>
              <a:t>These lists confirm the physical existence of the characters in the Bible</a:t>
            </a:r>
          </a:p>
          <a:p>
            <a:r>
              <a:rPr lang="en-US" sz="3600" dirty="0"/>
              <a:t>By knowing family histories, we understand that the Bible is far from a mere story or a parable for how we should live our lives</a:t>
            </a:r>
          </a:p>
          <a:p>
            <a:r>
              <a:rPr lang="en-US" sz="3600" dirty="0"/>
              <a:t>It is authentic, historical truth</a:t>
            </a:r>
          </a:p>
          <a:p>
            <a:pPr marL="0" indent="0">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Genealogy of Jesus</a:t>
            </a:r>
          </a:p>
        </p:txBody>
      </p:sp>
    </p:spTree>
    <p:extLst>
      <p:ext uri="{BB962C8B-B14F-4D97-AF65-F5344CB8AC3E}">
        <p14:creationId xmlns:p14="http://schemas.microsoft.com/office/powerpoint/2010/main" val="41162372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150982</TotalTime>
  <Words>1376</Words>
  <Application>Microsoft Office PowerPoint</Application>
  <PresentationFormat>Widescreen</PresentationFormat>
  <Paragraphs>128</Paragraphs>
  <Slides>34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 1 (NIV)</vt:lpstr>
      <vt:lpstr>Matthew 1 (NIV)</vt:lpstr>
      <vt:lpstr>Matthew 1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Idea</dc:title>
  <dc:creator>Edward Irish</dc:creator>
  <cp:lastModifiedBy>Edward Irish</cp:lastModifiedBy>
  <cp:revision>72</cp:revision>
  <cp:lastPrinted>2021-09-11T14:25:20Z</cp:lastPrinted>
  <dcterms:created xsi:type="dcterms:W3CDTF">2021-01-22T21:51:49Z</dcterms:created>
  <dcterms:modified xsi:type="dcterms:W3CDTF">2023-07-06T10:22:18Z</dcterms:modified>
</cp:coreProperties>
</file>